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</p:sldMasterIdLst>
  <p:sldIdLst>
    <p:sldId id="256" r:id="rId5"/>
    <p:sldId id="257" r:id="rId6"/>
    <p:sldId id="274" r:id="rId7"/>
    <p:sldId id="272" r:id="rId8"/>
    <p:sldId id="275" r:id="rId9"/>
    <p:sldId id="273" r:id="rId10"/>
    <p:sldId id="258" r:id="rId11"/>
    <p:sldId id="294" r:id="rId12"/>
    <p:sldId id="299" r:id="rId13"/>
    <p:sldId id="300" r:id="rId14"/>
    <p:sldId id="295" r:id="rId15"/>
    <p:sldId id="302" r:id="rId16"/>
    <p:sldId id="301" r:id="rId17"/>
    <p:sldId id="303" r:id="rId18"/>
    <p:sldId id="296" r:id="rId19"/>
    <p:sldId id="297" r:id="rId20"/>
    <p:sldId id="298" r:id="rId21"/>
    <p:sldId id="304" r:id="rId22"/>
    <p:sldId id="305" r:id="rId23"/>
    <p:sldId id="306" r:id="rId24"/>
    <p:sldId id="307" r:id="rId25"/>
    <p:sldId id="271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>
        <p:scale>
          <a:sx n="72" d="100"/>
          <a:sy n="72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7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73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576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966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310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452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9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0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7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6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511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2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7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mages.app.goo.gl/ER6X1SW8aV7P4ctK8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5/Diagram_of_the_human_heart_%28cropped%29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Haro@houstonisd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yoclinic.org/diseases-conditions/heart-disease/multimedia/circulatory-system/vid-20084745#:~:text=Your%20heart%20is%20a%20pump,and%20oxygen%20around%20your%20bod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00617FD-CD19-E55F-5476-9F21CE856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6845" r="35205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B57101-B6FC-49BA-8E03-E19F5E03E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059" y="1312320"/>
            <a:ext cx="5123515" cy="2369093"/>
          </a:xfrm>
        </p:spPr>
        <p:txBody>
          <a:bodyPr>
            <a:noAutofit/>
          </a:bodyPr>
          <a:lstStyle/>
          <a:p>
            <a:r>
              <a:rPr lang="en-US" sz="5500" dirty="0"/>
              <a:t>The Cardiovascular  (or CV)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658A0-C8D5-4D43-AED7-FE6F763D6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059" y="4108549"/>
            <a:ext cx="5113217" cy="2230768"/>
          </a:xfrm>
        </p:spPr>
        <p:txBody>
          <a:bodyPr>
            <a:normAutofit/>
          </a:bodyPr>
          <a:lstStyle/>
          <a:p>
            <a:r>
              <a:rPr lang="en-US" sz="3300" dirty="0"/>
              <a:t>Anna H. Haro, Pharm.D.</a:t>
            </a:r>
          </a:p>
          <a:p>
            <a:r>
              <a:rPr lang="en-US" sz="3300" dirty="0"/>
              <a:t>Westside High School</a:t>
            </a:r>
          </a:p>
          <a:p>
            <a:r>
              <a:rPr lang="en-US" sz="3300" dirty="0"/>
              <a:t>March 2022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9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15D2B4-0A45-4C12-AF1A-0E37CFC4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67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Anatomy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4A423-C871-49F7-986F-83A052A85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7773" y="1343160"/>
            <a:ext cx="2934714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Image accessed here: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https://images.app.goo.gl/ER6X1SW8aV7P4ctK8</a:t>
            </a:r>
            <a:endParaRPr lang="en-US" dirty="0"/>
          </a:p>
          <a:p>
            <a:r>
              <a:rPr lang="en-US" dirty="0"/>
              <a:t>https://upload.wikimedia.org/wikipedia/commons/e/e5/Diagram_of_the_human_heart_%28cropped%29.svg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F0946-7188-4A91-8E0C-F200A684C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552" r="3" b="8969"/>
          <a:stretch/>
        </p:blipFill>
        <p:spPr>
          <a:xfrm>
            <a:off x="79092" y="1103906"/>
            <a:ext cx="7845508" cy="56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2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3"/>
            <a:ext cx="10429461" cy="1320800"/>
          </a:xfrm>
        </p:spPr>
        <p:txBody>
          <a:bodyPr>
            <a:normAutofit/>
          </a:bodyPr>
          <a:lstStyle/>
          <a:p>
            <a:r>
              <a:rPr lang="en-US" dirty="0"/>
              <a:t>The 4 Heart Valves (memorize these also)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9050"/>
            <a:ext cx="11184834" cy="60989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heart valves regulate the direction and flow of blood through the heart and lungs. They prevent the blood from flowing “backward” in the heart.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Through a series of heart beats (contracting and relaxing of the heart) different valves open and close to allow for the proper flow of blood.</a:t>
            </a:r>
          </a:p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</a:rPr>
              <a:t>The tricuspid valve</a:t>
            </a:r>
            <a:r>
              <a:rPr lang="en-US" sz="2800" b="0" i="0" dirty="0">
                <a:effectLst/>
              </a:rPr>
              <a:t>: is located between the </a:t>
            </a:r>
            <a:r>
              <a:rPr lang="en-US" sz="2800" b="1" i="0" dirty="0">
                <a:effectLst/>
              </a:rPr>
              <a:t>right atrium</a:t>
            </a:r>
            <a:r>
              <a:rPr lang="en-US" sz="2800" b="0" i="0" dirty="0">
                <a:effectLst/>
              </a:rPr>
              <a:t> and the </a:t>
            </a:r>
            <a:r>
              <a:rPr lang="en-US" sz="2800" b="1" i="0" dirty="0">
                <a:effectLst/>
              </a:rPr>
              <a:t>right ventricle</a:t>
            </a:r>
            <a:r>
              <a:rPr lang="en-US" sz="2800" b="0" i="0" dirty="0">
                <a:effectLst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</a:rPr>
              <a:t>The pulmonary valve</a:t>
            </a:r>
            <a:r>
              <a:rPr lang="en-US" sz="2800" b="0" i="0" dirty="0">
                <a:effectLst/>
              </a:rPr>
              <a:t>: is located between the </a:t>
            </a:r>
            <a:r>
              <a:rPr lang="en-US" sz="2800" b="1" i="0" dirty="0">
                <a:effectLst/>
              </a:rPr>
              <a:t>right ventricle</a:t>
            </a:r>
            <a:r>
              <a:rPr lang="en-US" sz="2800" b="0" i="0" dirty="0">
                <a:effectLst/>
              </a:rPr>
              <a:t> and the </a:t>
            </a:r>
            <a:r>
              <a:rPr lang="en-US" sz="2800" b="1" i="0" dirty="0">
                <a:effectLst/>
              </a:rPr>
              <a:t>pulmonary artery</a:t>
            </a:r>
            <a:r>
              <a:rPr lang="en-US" sz="2800" b="0" i="0" dirty="0">
                <a:effectLst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</a:rPr>
              <a:t>The mitral valve</a:t>
            </a:r>
            <a:r>
              <a:rPr lang="en-US" sz="2800" b="0" i="0" dirty="0">
                <a:effectLst/>
              </a:rPr>
              <a:t>: is located between the </a:t>
            </a:r>
            <a:r>
              <a:rPr lang="en-US" sz="2800" b="1" i="0" dirty="0">
                <a:effectLst/>
              </a:rPr>
              <a:t>left atrium</a:t>
            </a:r>
            <a:r>
              <a:rPr lang="en-US" sz="2800" b="0" i="0" dirty="0">
                <a:effectLst/>
              </a:rPr>
              <a:t> and the </a:t>
            </a:r>
            <a:r>
              <a:rPr lang="en-US" sz="2800" b="1" i="0" dirty="0">
                <a:effectLst/>
              </a:rPr>
              <a:t>left ventricle</a:t>
            </a:r>
          </a:p>
          <a:p>
            <a:pPr>
              <a:lnSpc>
                <a:spcPct val="90000"/>
              </a:lnSpc>
            </a:pPr>
            <a:r>
              <a:rPr lang="en-US" sz="2800" b="1" i="0" dirty="0">
                <a:solidFill>
                  <a:srgbClr val="FF0000"/>
                </a:solidFill>
                <a:effectLst/>
              </a:rPr>
              <a:t>The aortic valve</a:t>
            </a:r>
            <a:r>
              <a:rPr lang="en-US" sz="2800" b="1" i="0" dirty="0">
                <a:effectLst/>
              </a:rPr>
              <a:t>:</a:t>
            </a:r>
            <a:r>
              <a:rPr lang="en-US" sz="2800" b="0" i="0" dirty="0">
                <a:effectLst/>
              </a:rPr>
              <a:t> is located between the left ventricle and the aorta.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5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15D2B4-0A45-4C12-AF1A-0E37CFC4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Anatomy of the 4 Heart Valves </a:t>
            </a:r>
            <a:r>
              <a:rPr lang="en-US" sz="1400" dirty="0"/>
              <a:t>image from: https://www.texasheart.org/heart-health/heart-information-center/topics/the-heart-valves/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80FA15-3F93-4D7B-A166-2B86FA5BB8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845337"/>
            <a:ext cx="11208163" cy="6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9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433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Huh? Diastole and systole?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861"/>
            <a:ext cx="11264347" cy="61387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Diastole is the state when the heart is relaxing or filling with blood.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Systole is the state when the heart is pumping and expelling blood.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Discussion Question 1: During which state, diastole or systole, is the blood pressure higher?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Discussion Question 2: During which state, diastole or systole is the heart muscle contracting?</a:t>
            </a:r>
          </a:p>
        </p:txBody>
      </p:sp>
    </p:spTree>
    <p:extLst>
      <p:ext uri="{BB962C8B-B14F-4D97-AF65-F5344CB8AC3E}">
        <p14:creationId xmlns:p14="http://schemas.microsoft.com/office/powerpoint/2010/main" val="172538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3"/>
            <a:ext cx="10628243" cy="1320800"/>
          </a:xfrm>
        </p:spPr>
        <p:txBody>
          <a:bodyPr>
            <a:normAutofit/>
          </a:bodyPr>
          <a:lstStyle/>
          <a:p>
            <a:r>
              <a:rPr lang="en-US" dirty="0"/>
              <a:t>Physiology: Arteries, Veins, and Capillaries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3833"/>
            <a:ext cx="10508973" cy="6178464"/>
          </a:xfrm>
        </p:spPr>
        <p:txBody>
          <a:bodyPr>
            <a:noAutofit/>
          </a:bodyPr>
          <a:lstStyle/>
          <a:p>
            <a:r>
              <a:rPr lang="en-US" sz="3000" dirty="0"/>
              <a:t>Arteries are the blood vessels that carry blood away from the heart.</a:t>
            </a:r>
          </a:p>
          <a:p>
            <a:r>
              <a:rPr lang="en-US" sz="3000" dirty="0"/>
              <a:t>Veins are the blood vessels that deliver blood back to the heart.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Capillaries are tiny blood vessels that ______________.</a:t>
            </a:r>
          </a:p>
          <a:p>
            <a:r>
              <a:rPr lang="en-US" sz="3000" dirty="0">
                <a:solidFill>
                  <a:schemeClr val="tx1"/>
                </a:solidFill>
              </a:rPr>
              <a:t>Note: When we use the term blood pressure, this refers to the pressure that is exerted against the walls of the blood vessels. If a patient takes a drug that constricts the blood vessels (such as cocaine, a stimulant) , </a:t>
            </a:r>
            <a:r>
              <a:rPr lang="en-US" sz="3000" dirty="0">
                <a:solidFill>
                  <a:srgbClr val="FF0000"/>
                </a:solidFill>
              </a:rPr>
              <a:t>then the blood pressure will ________________. 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Discuss: What are other example stimulants commonly used daily?</a:t>
            </a:r>
          </a:p>
        </p:txBody>
      </p:sp>
    </p:spTree>
    <p:extLst>
      <p:ext uri="{BB962C8B-B14F-4D97-AF65-F5344CB8AC3E}">
        <p14:creationId xmlns:p14="http://schemas.microsoft.com/office/powerpoint/2010/main" val="296223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33"/>
            <a:ext cx="10694505" cy="1320800"/>
          </a:xfrm>
        </p:spPr>
        <p:txBody>
          <a:bodyPr>
            <a:normAutofit/>
          </a:bodyPr>
          <a:lstStyle/>
          <a:p>
            <a:r>
              <a:rPr lang="en-US" sz="3500" dirty="0"/>
              <a:t>Physiology of the CV System: The function of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7408"/>
            <a:ext cx="10257184" cy="5847159"/>
          </a:xfrm>
        </p:spPr>
        <p:txBody>
          <a:bodyPr>
            <a:noAutofit/>
          </a:bodyPr>
          <a:lstStyle/>
          <a:p>
            <a:r>
              <a:rPr lang="en-US" sz="3300" dirty="0"/>
              <a:t>Blood carries oxygen to the muscles and major organs of the body.</a:t>
            </a:r>
          </a:p>
          <a:p>
            <a:r>
              <a:rPr lang="en-US" sz="3300" dirty="0">
                <a:solidFill>
                  <a:srgbClr val="FF0000"/>
                </a:solidFill>
              </a:rPr>
              <a:t>Blood removes CO2 or ___________ from circulation through a process called _________________.</a:t>
            </a:r>
          </a:p>
          <a:p>
            <a:r>
              <a:rPr lang="en-US" sz="3300" dirty="0"/>
              <a:t>Blood carries nutrients to cells, such as electrolytes, vitamins, and minerals.</a:t>
            </a:r>
          </a:p>
          <a:p>
            <a:r>
              <a:rPr lang="en-US" sz="3300" dirty="0">
                <a:solidFill>
                  <a:srgbClr val="FF0000"/>
                </a:solidFill>
              </a:rPr>
              <a:t>What are some examples of electrolytes?</a:t>
            </a:r>
          </a:p>
          <a:p>
            <a:r>
              <a:rPr lang="en-US" sz="3300" dirty="0">
                <a:solidFill>
                  <a:schemeClr val="tx1"/>
                </a:solidFill>
              </a:rPr>
              <a:t>Circulating blood helps removes other waste products.</a:t>
            </a:r>
          </a:p>
        </p:txBody>
      </p:sp>
    </p:spTree>
    <p:extLst>
      <p:ext uri="{BB962C8B-B14F-4D97-AF65-F5344CB8AC3E}">
        <p14:creationId xmlns:p14="http://schemas.microsoft.com/office/powerpoint/2010/main" val="63540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8410-3B4D-4A0B-AD92-DFE5082B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679"/>
            <a:ext cx="8596668" cy="1320800"/>
          </a:xfrm>
        </p:spPr>
        <p:txBody>
          <a:bodyPr/>
          <a:lstStyle/>
          <a:p>
            <a:r>
              <a:rPr lang="en-US" dirty="0"/>
              <a:t>BLOOD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0A48-36E0-45AB-B078-029F32B99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3" y="927652"/>
            <a:ext cx="9448799" cy="5810773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Waste products (from metabolism) are carried in the blood to the organs of the excretory and digestive systems to be ________________ from the body.</a:t>
            </a:r>
          </a:p>
          <a:p>
            <a:r>
              <a:rPr lang="en-US" sz="3300" dirty="0">
                <a:solidFill>
                  <a:schemeClr val="tx1"/>
                </a:solidFill>
              </a:rPr>
              <a:t>Blood contains immune substances to protect the body from disease and infection.</a:t>
            </a:r>
          </a:p>
          <a:p>
            <a:r>
              <a:rPr lang="en-US" sz="3300" dirty="0">
                <a:solidFill>
                  <a:schemeClr val="tx1"/>
                </a:solidFill>
              </a:rPr>
              <a:t>Blood contains clotting factors to protect the body after injury.</a:t>
            </a:r>
          </a:p>
        </p:txBody>
      </p:sp>
    </p:spTree>
    <p:extLst>
      <p:ext uri="{BB962C8B-B14F-4D97-AF65-F5344CB8AC3E}">
        <p14:creationId xmlns:p14="http://schemas.microsoft.com/office/powerpoint/2010/main" val="171614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04BE-F8C2-42A7-9099-A9E51A22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en-US" dirty="0"/>
              <a:t>Blue blood vs. red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B616-CB8F-437F-A75E-81C63D34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48139"/>
            <a:ext cx="9607826" cy="5862151"/>
          </a:xfrm>
        </p:spPr>
        <p:txBody>
          <a:bodyPr>
            <a:noAutofit/>
          </a:bodyPr>
          <a:lstStyle/>
          <a:p>
            <a:r>
              <a:rPr lang="en-US" sz="3300" dirty="0"/>
              <a:t>There are 3 main types of blood cells:</a:t>
            </a:r>
          </a:p>
          <a:p>
            <a:r>
              <a:rPr lang="en-US" sz="3300" dirty="0"/>
              <a:t>Red blood cells (RBC) carry oxygen and CO2. Also called erythrocytes.</a:t>
            </a:r>
          </a:p>
          <a:p>
            <a:r>
              <a:rPr lang="en-US" sz="3300" dirty="0"/>
              <a:t>White blood cells (WBC) help fight infection. They are quite large in comparison to RBC, and are also called leukocytes.</a:t>
            </a:r>
          </a:p>
          <a:p>
            <a:r>
              <a:rPr lang="en-US" sz="3300" dirty="0">
                <a:solidFill>
                  <a:srgbClr val="FF0000"/>
                </a:solidFill>
              </a:rPr>
              <a:t>Platelets or thrombocytes help form clots to prevent _____________ after injury.</a:t>
            </a:r>
          </a:p>
        </p:txBody>
      </p:sp>
    </p:spTree>
    <p:extLst>
      <p:ext uri="{BB962C8B-B14F-4D97-AF65-F5344CB8AC3E}">
        <p14:creationId xmlns:p14="http://schemas.microsoft.com/office/powerpoint/2010/main" val="427470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04BE-F8C2-42A7-9099-A9E51A22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r>
              <a:rPr lang="en-US" dirty="0"/>
              <a:t>Blue blood vs. red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B616-CB8F-437F-A75E-81C63D34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9357"/>
            <a:ext cx="9700591" cy="6060933"/>
          </a:xfrm>
        </p:spPr>
        <p:txBody>
          <a:bodyPr>
            <a:noAutofit/>
          </a:bodyPr>
          <a:lstStyle/>
          <a:p>
            <a:r>
              <a:rPr lang="en-US" sz="3300" dirty="0"/>
              <a:t>Oxygenated blood, or blood rich in oxygen in red in color, is due to the iron-rich hemoglobin molecules. In our red blood cells, (RBC) each cell contains approximately 250 to 270 million hemoglobin molecules, and each of those contains four heme-binding sites for oxygen.</a:t>
            </a:r>
          </a:p>
          <a:p>
            <a:r>
              <a:rPr lang="en-US" sz="3300" dirty="0">
                <a:solidFill>
                  <a:srgbClr val="FF0000"/>
                </a:solidFill>
              </a:rPr>
              <a:t>Deoxygenated blood is blood that lacks __________________________.</a:t>
            </a:r>
          </a:p>
          <a:p>
            <a:r>
              <a:rPr lang="en-US" sz="3300" dirty="0"/>
              <a:t>Deoxygenated blood is carried back to the right atrium of the heart, where it is then pumped to the lungs to collect oxygen.</a:t>
            </a:r>
          </a:p>
        </p:txBody>
      </p:sp>
    </p:spTree>
    <p:extLst>
      <p:ext uri="{BB962C8B-B14F-4D97-AF65-F5344CB8AC3E}">
        <p14:creationId xmlns:p14="http://schemas.microsoft.com/office/powerpoint/2010/main" val="390884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04BE-F8C2-42A7-9099-A9E51A22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005391" cy="1188720"/>
          </a:xfrm>
        </p:spPr>
        <p:txBody>
          <a:bodyPr/>
          <a:lstStyle/>
          <a:p>
            <a:r>
              <a:rPr lang="en-US" dirty="0"/>
              <a:t>Blood circulation – memorize this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B616-CB8F-437F-A75E-81C63D34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9357"/>
            <a:ext cx="10296939" cy="6060933"/>
          </a:xfrm>
        </p:spPr>
        <p:txBody>
          <a:bodyPr>
            <a:noAutofit/>
          </a:bodyPr>
          <a:lstStyle/>
          <a:p>
            <a:r>
              <a:rPr lang="en-US" sz="3200" dirty="0"/>
              <a:t>Circulation basics: blood travels from the body to heart to lungs to heart to body and repeats.</a:t>
            </a:r>
          </a:p>
          <a:p>
            <a:r>
              <a:rPr lang="en-US" sz="3200" dirty="0"/>
              <a:t>Step 1. </a:t>
            </a:r>
            <a:r>
              <a:rPr lang="en-US" sz="3200" dirty="0">
                <a:solidFill>
                  <a:srgbClr val="0070C0"/>
                </a:solidFill>
              </a:rPr>
              <a:t>From the body through the inferior or superior vena cave and into the right atrium. This is deoxygenated blood. What does deoxygenated mean?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3200" dirty="0"/>
              <a:t>From the right atrium through the tricuspid valve into the right ventricle. </a:t>
            </a:r>
            <a:r>
              <a:rPr lang="en-US" sz="3200" dirty="0">
                <a:solidFill>
                  <a:srgbClr val="0070C0"/>
                </a:solidFill>
              </a:rPr>
              <a:t>Is this blood red or blue?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3200" dirty="0"/>
              <a:t>Pumped from the right ventricle through the pulmonary valve to the pulmonary artery into the lungs. </a:t>
            </a:r>
            <a:r>
              <a:rPr lang="en-US" sz="3200" dirty="0">
                <a:solidFill>
                  <a:srgbClr val="0070C0"/>
                </a:solidFill>
              </a:rPr>
              <a:t>Is this blood oxygenated or deoxygenated?</a:t>
            </a:r>
          </a:p>
        </p:txBody>
      </p:sp>
    </p:spTree>
    <p:extLst>
      <p:ext uri="{BB962C8B-B14F-4D97-AF65-F5344CB8AC3E}">
        <p14:creationId xmlns:p14="http://schemas.microsoft.com/office/powerpoint/2010/main" val="132876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2229-0D7F-417E-B66B-4C07C2B8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49287"/>
          </a:xfrm>
        </p:spPr>
        <p:txBody>
          <a:bodyPr>
            <a:normAutofit/>
          </a:bodyPr>
          <a:lstStyle/>
          <a:p>
            <a:r>
              <a:rPr lang="en-US" sz="2700" dirty="0"/>
              <a:t>LEARNING Objectives</a:t>
            </a:r>
            <a:br>
              <a:rPr lang="en-US" sz="27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TEKS: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§130.233.(c)(1)(A, &amp; B) and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§130.233.(c)(2)(A, B, C, F, &amp; G) &amp; (3)(B) and §130.231.(c)(1)(A, &amp; B) and §130.231.(c)(2)(A, B, C, F, &amp; G) &amp; (3)(B)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6269-DD9A-428A-BB19-8F29D075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643270"/>
            <a:ext cx="10442713" cy="521472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3300" dirty="0"/>
              <a:t>Students will apply prior knowledge and skills from Biology to develop new knowledge and skills of the Cardiovascular System. </a:t>
            </a:r>
          </a:p>
          <a:p>
            <a:r>
              <a:rPr lang="en-US" sz="3300" dirty="0"/>
              <a:t>Students will develop/recall medical terminology of the Cardiovascular System.</a:t>
            </a:r>
          </a:p>
          <a:p>
            <a:r>
              <a:rPr lang="en-US" sz="3300" dirty="0"/>
              <a:t>Students will explain the physiology of the Cardiovascular System.</a:t>
            </a:r>
          </a:p>
          <a:p>
            <a:r>
              <a:rPr lang="en-US" sz="3300" dirty="0"/>
              <a:t>Students will identify the anatomy of the CV System.</a:t>
            </a:r>
          </a:p>
          <a:p>
            <a:r>
              <a:rPr lang="en-US" sz="3300" dirty="0"/>
              <a:t>Students will describe physiologic traits of blue and red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2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04BE-F8C2-42A7-9099-A9E51A22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005391" cy="1188720"/>
          </a:xfrm>
        </p:spPr>
        <p:txBody>
          <a:bodyPr/>
          <a:lstStyle/>
          <a:p>
            <a:r>
              <a:rPr lang="en-US" dirty="0"/>
              <a:t>Blood circulation – memorize this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B616-CB8F-437F-A75E-81C63D34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9357"/>
            <a:ext cx="10296939" cy="6208643"/>
          </a:xfrm>
        </p:spPr>
        <p:txBody>
          <a:bodyPr>
            <a:noAutofit/>
          </a:bodyPr>
          <a:lstStyle/>
          <a:p>
            <a:r>
              <a:rPr lang="en-US" sz="3200" dirty="0"/>
              <a:t>Circulation basics: blood travels from the body to the heart to lungs to heart to body and repeats.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200" dirty="0"/>
              <a:t>Continued: From the lungs through the </a:t>
            </a:r>
            <a:r>
              <a:rPr lang="en-US" sz="3200" dirty="0">
                <a:solidFill>
                  <a:srgbClr val="FF0000"/>
                </a:solidFill>
              </a:rPr>
              <a:t>pulmonary vein </a:t>
            </a:r>
            <a:r>
              <a:rPr lang="en-US" sz="3200" dirty="0"/>
              <a:t>into the left atrium. </a:t>
            </a:r>
            <a:r>
              <a:rPr lang="en-US" sz="3200" dirty="0">
                <a:solidFill>
                  <a:srgbClr val="FF0000"/>
                </a:solidFill>
              </a:rPr>
              <a:t>What is unique about the pulmonary vein?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200" dirty="0"/>
              <a:t>From the left atrium through the mitral valve into the left ventricle. </a:t>
            </a:r>
            <a:r>
              <a:rPr lang="en-US" sz="3200" dirty="0">
                <a:solidFill>
                  <a:srgbClr val="FF0000"/>
                </a:solidFill>
              </a:rPr>
              <a:t>Is this blood red or blue?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200" dirty="0">
                <a:solidFill>
                  <a:srgbClr val="FF0000"/>
                </a:solidFill>
              </a:rPr>
              <a:t>Pumped from the left ventricle through the aortic valve to the aorta.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3200" dirty="0"/>
              <a:t>Out of the aorta to the rest of the body. </a:t>
            </a:r>
            <a:r>
              <a:rPr lang="en-US" sz="3200" dirty="0">
                <a:solidFill>
                  <a:srgbClr val="FF0000"/>
                </a:solidFill>
              </a:rPr>
              <a:t>Is this blood oxygenated or deoxygenated?</a:t>
            </a:r>
          </a:p>
          <a:p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7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42" y="77329"/>
            <a:ext cx="3429845" cy="2227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Blood flow of oxygenated (red) blood and deoxygenated (blue) blood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13335-843B-4753-924D-7293DC03A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2" r="-1" b="1653"/>
          <a:stretch/>
        </p:blipFill>
        <p:spPr>
          <a:xfrm>
            <a:off x="4075" y="12044"/>
            <a:ext cx="7638865" cy="695010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4F27A7-7CC0-489B-86CB-74319242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362" y="2396605"/>
            <a:ext cx="3338297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https://upload.wikimedia.org/wikipedia/commons/e/e5/Diagram_of_the_human_heart_%28cropped%29.svg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41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133D-6A6E-42AA-8DCD-6C750D08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2" y="0"/>
            <a:ext cx="8596668" cy="13208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0419C-3B7B-4E2A-8C7C-5777212D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" y="769111"/>
            <a:ext cx="8596668" cy="59629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500" dirty="0"/>
              <a:t>Please email me or visit South 114 during tutorials: 2</a:t>
            </a:r>
            <a:r>
              <a:rPr lang="en-US" sz="3500" baseline="30000" dirty="0"/>
              <a:t>nd</a:t>
            </a:r>
            <a:r>
              <a:rPr lang="en-US" sz="3500" dirty="0"/>
              <a:t> half of lunch on Tuesdays, Thursdays, or Fridays.</a:t>
            </a:r>
          </a:p>
          <a:p>
            <a:pPr>
              <a:lnSpc>
                <a:spcPct val="150000"/>
              </a:lnSpc>
            </a:pPr>
            <a:r>
              <a:rPr lang="en-US" sz="35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Anna.Haro@houstonisd.org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65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AC0AA3-0175-42DE-9F38-5CD323AD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BC26-F30E-4808-A1CD-94D92FC5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4" y="1180549"/>
            <a:ext cx="6606034" cy="5512904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Text references from: </a:t>
            </a:r>
            <a:r>
              <a:rPr lang="en-US" sz="2200" dirty="0">
                <a:solidFill>
                  <a:schemeClr val="tx1"/>
                </a:solidFill>
                <a:effectLst/>
              </a:rPr>
              <a:t>Shier, D., Butler, J., Lewis, R., &amp; Hole, J. W. (2002). </a:t>
            </a:r>
            <a:r>
              <a:rPr lang="en-US" sz="2200" i="1" dirty="0">
                <a:solidFill>
                  <a:schemeClr val="tx1"/>
                </a:solidFill>
                <a:effectLst/>
              </a:rPr>
              <a:t>Hole's Human Anatomy and Physiology</a:t>
            </a:r>
            <a:r>
              <a:rPr lang="en-US" sz="2200" dirty="0">
                <a:solidFill>
                  <a:schemeClr val="tx1"/>
                </a:solidFill>
                <a:effectLst/>
              </a:rPr>
              <a:t> (9th ed.). McGraw-Hill.</a:t>
            </a:r>
          </a:p>
          <a:p>
            <a:r>
              <a:rPr lang="en-US" sz="2200" dirty="0">
                <a:solidFill>
                  <a:schemeClr val="tx1"/>
                </a:solidFill>
              </a:rPr>
              <a:t>Images referenced on each applicable slide.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US" sz="2200" dirty="0">
                <a:solidFill>
                  <a:schemeClr val="tx1"/>
                </a:solidFill>
              </a:rPr>
              <a:t>Additional information on the heart and </a:t>
            </a:r>
            <a:r>
              <a:rPr lang="en-US" sz="2200">
                <a:solidFill>
                  <a:schemeClr val="tx1"/>
                </a:solidFill>
              </a:rPr>
              <a:t>CV System can </a:t>
            </a:r>
            <a:r>
              <a:rPr lang="en-US" sz="2200" dirty="0">
                <a:solidFill>
                  <a:schemeClr val="tx1"/>
                </a:solidFill>
              </a:rPr>
              <a:t>be found here: </a:t>
            </a:r>
            <a:r>
              <a:rPr lang="en-US" sz="2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https://www.mayoclinic.org/diseases-conditions/heart-disease/multimedia/circulatory-system/vid-20084745#:~:text=Your%20heart%20is%20a%20pump,and%20oxygen%20around%20your%20body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7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2229-0D7F-417E-B66B-4C07C2B8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13704" cy="2133600"/>
          </a:xfrm>
        </p:spPr>
        <p:txBody>
          <a:bodyPr>
            <a:normAutofit/>
          </a:bodyPr>
          <a:lstStyle/>
          <a:p>
            <a:r>
              <a:rPr lang="en-US" sz="2700" dirty="0" err="1">
                <a:latin typeface="+mn-lt"/>
              </a:rPr>
              <a:t>Objetivos</a:t>
            </a:r>
            <a:r>
              <a:rPr lang="en-US" sz="2700" dirty="0">
                <a:latin typeface="+mn-lt"/>
              </a:rPr>
              <a:t> de </a:t>
            </a:r>
            <a:r>
              <a:rPr lang="en-US" sz="2700" dirty="0" err="1">
                <a:latin typeface="+mn-lt"/>
              </a:rPr>
              <a:t>aprendizaje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latin typeface="+mn-lt"/>
                <a:cs typeface="Arial" panose="020B0604020202020204" pitchFamily="34" charset="0"/>
              </a:rPr>
              <a:t>TEKS: </a:t>
            </a:r>
            <a:r>
              <a:rPr lang="en-US" sz="2700" b="1" dirty="0">
                <a:latin typeface="+mn-lt"/>
                <a:cs typeface="Arial" panose="020B0604020202020204" pitchFamily="34" charset="0"/>
              </a:rPr>
              <a:t>§130.233.(c)(1)(A, &amp; B) and</a:t>
            </a:r>
            <a:br>
              <a:rPr lang="en-US" sz="2700" b="1" dirty="0">
                <a:latin typeface="+mn-lt"/>
                <a:cs typeface="Arial" panose="020B0604020202020204" pitchFamily="34" charset="0"/>
              </a:rPr>
            </a:br>
            <a:r>
              <a:rPr lang="en-US" sz="2700" b="1" dirty="0">
                <a:latin typeface="+mn-lt"/>
                <a:cs typeface="Arial" panose="020B0604020202020204" pitchFamily="34" charset="0"/>
              </a:rPr>
              <a:t>§130.233.(c)(2)(A, B, C, F, &amp; G) &amp; (3)(B) and §130.231.(c)(1)(A, &amp; B) and §130.231.(c)(2)(A, B, C, F, &amp; G) &amp; (3)(B)</a:t>
            </a:r>
            <a:endParaRPr lang="en-US" sz="27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6269-DD9A-428A-BB19-8F29D075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68557"/>
            <a:ext cx="10429460" cy="4989443"/>
          </a:xfrm>
        </p:spPr>
        <p:txBody>
          <a:bodyPr>
            <a:noAutofit/>
          </a:bodyPr>
          <a:lstStyle/>
          <a:p>
            <a:r>
              <a:rPr lang="es-ES" sz="2800" dirty="0"/>
              <a:t>Los estudiantes aplicarán conocimientos y habilidades previos de biología para desarrollar nuevos conocimientos y habilidades del sistema cardiovascular.</a:t>
            </a:r>
          </a:p>
          <a:p>
            <a:r>
              <a:rPr lang="es-ES" sz="2800" dirty="0"/>
              <a:t>Los estudiantes desarrollarán/recordarán la terminología médica del sistema cardiovascular.</a:t>
            </a:r>
          </a:p>
          <a:p>
            <a:r>
              <a:rPr lang="es-ES" sz="2800" dirty="0"/>
              <a:t>Los estudiantes explicarán la fisiología del Sistema Cardiovascular.</a:t>
            </a:r>
          </a:p>
          <a:p>
            <a:r>
              <a:rPr lang="es-ES" sz="2800" dirty="0"/>
              <a:t>Los estudiantes identificarán la anatomía del Sistema CV.</a:t>
            </a:r>
          </a:p>
          <a:p>
            <a:r>
              <a:rPr lang="es-ES" sz="2800" dirty="0"/>
              <a:t>Los estudiantes describirán los rasgos fisiológicos de la sangre azul y roja.</a:t>
            </a:r>
          </a:p>
        </p:txBody>
      </p:sp>
    </p:spTree>
    <p:extLst>
      <p:ext uri="{BB962C8B-B14F-4D97-AF65-F5344CB8AC3E}">
        <p14:creationId xmlns:p14="http://schemas.microsoft.com/office/powerpoint/2010/main" val="368444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2229-0D7F-417E-B66B-4C07C2B8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Outline – cardiovascular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6269-DD9A-428A-BB19-8F29D075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795130"/>
            <a:ext cx="9854847" cy="6062870"/>
          </a:xfrm>
        </p:spPr>
        <p:txBody>
          <a:bodyPr>
            <a:normAutofit/>
          </a:bodyPr>
          <a:lstStyle/>
          <a:p>
            <a:r>
              <a:rPr lang="en-US" sz="2800" dirty="0"/>
              <a:t>Define Cardio and Vascular</a:t>
            </a:r>
          </a:p>
          <a:p>
            <a:r>
              <a:rPr lang="en-US" sz="2800" dirty="0"/>
              <a:t>Identify the basic physiology or function of the Cardiovascular System</a:t>
            </a:r>
          </a:p>
          <a:p>
            <a:r>
              <a:rPr lang="en-US" sz="2800" dirty="0"/>
              <a:t>Identify the anatomy, including the 4 major vessels of the heart</a:t>
            </a:r>
          </a:p>
          <a:p>
            <a:r>
              <a:rPr lang="en-US" sz="2800" dirty="0"/>
              <a:t>Compare and contrast arteries, veins, and capillaries </a:t>
            </a:r>
          </a:p>
          <a:p>
            <a:r>
              <a:rPr lang="en-US" sz="2800" dirty="0"/>
              <a:t>Explain the differences between blue and red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7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2229-0D7F-417E-B66B-4C07C2B8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err="1"/>
              <a:t>Esquema</a:t>
            </a:r>
            <a:r>
              <a:rPr lang="en-US" dirty="0"/>
              <a:t> -</a:t>
            </a:r>
            <a:br>
              <a:rPr lang="en-US" dirty="0"/>
            </a:br>
            <a:r>
              <a:rPr lang="en-US" dirty="0" err="1"/>
              <a:t>sistema</a:t>
            </a:r>
            <a:r>
              <a:rPr lang="en-US" dirty="0"/>
              <a:t> cardiovascular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B6269-DD9A-428A-BB19-8F29D075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896"/>
            <a:ext cx="9960864" cy="5970104"/>
          </a:xfrm>
        </p:spPr>
        <p:txBody>
          <a:bodyPr>
            <a:normAutofit/>
          </a:bodyPr>
          <a:lstStyle/>
          <a:p>
            <a:endParaRPr lang="es-ES" sz="2800" dirty="0"/>
          </a:p>
          <a:p>
            <a:r>
              <a:rPr lang="es-ES" sz="2800" dirty="0"/>
              <a:t>Definir Cardio y Vascular</a:t>
            </a:r>
          </a:p>
          <a:p>
            <a:r>
              <a:rPr lang="es-ES" sz="2800" dirty="0"/>
              <a:t>Identificar la fisiología o función básica del Sistema Cardiovascular</a:t>
            </a:r>
          </a:p>
          <a:p>
            <a:r>
              <a:rPr lang="es-ES" sz="2800" dirty="0"/>
              <a:t>Identificar la anatomía, incluidos los 4 vasos principales del corazón.</a:t>
            </a:r>
          </a:p>
          <a:p>
            <a:r>
              <a:rPr lang="es-ES" sz="2800" dirty="0"/>
              <a:t>Comparar y contrastar arterias, venas y capilares.</a:t>
            </a:r>
          </a:p>
          <a:p>
            <a:r>
              <a:rPr lang="es-ES" sz="2800" dirty="0"/>
              <a:t>Explicar las diferencias entre sangre azul y roja.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837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909C-E4F2-4C02-845C-E238FF17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01" y="0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Define Cardiovascular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4F8A-2F5F-4DD7-B87F-05113A30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87896"/>
            <a:ext cx="8587408" cy="5970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>
                <a:solidFill>
                  <a:srgbClr val="FF0000"/>
                </a:solidFill>
              </a:rPr>
              <a:t>Cardio means _______________.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tx1"/>
                </a:solidFill>
              </a:rPr>
              <a:t>Vascular means relating to the vessels.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chemeClr val="tx1"/>
                </a:solidFill>
              </a:rPr>
              <a:t>The Cardiovascular System refers to the system in the body that contains the heart and the blood vessels, </a:t>
            </a:r>
            <a:r>
              <a:rPr lang="en-US" sz="3300" dirty="0">
                <a:solidFill>
                  <a:srgbClr val="FF0000"/>
                </a:solidFill>
              </a:rPr>
              <a:t>also known as the __________________ System.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2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Physiology of the Cardiovascular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661"/>
            <a:ext cx="10416210" cy="58339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/>
              <a:t>The main function of the cardiovascular system is to circulate blood throughout the body.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The heart collects and pumps the blood.</a:t>
            </a:r>
          </a:p>
          <a:p>
            <a:pPr>
              <a:lnSpc>
                <a:spcPct val="150000"/>
              </a:lnSpc>
            </a:pPr>
            <a:r>
              <a:rPr lang="en-US" sz="3300" dirty="0"/>
              <a:t>The blood vessels deliver blood and O2 to vital organs and other parts of the body, and they remove waste products from the body.</a:t>
            </a:r>
          </a:p>
          <a:p>
            <a:pPr>
              <a:lnSpc>
                <a:spcPct val="150000"/>
              </a:lnSpc>
            </a:pPr>
            <a:r>
              <a:rPr lang="en-US" sz="3300" dirty="0">
                <a:solidFill>
                  <a:srgbClr val="FF0000"/>
                </a:solidFill>
              </a:rPr>
              <a:t>Why do organs need circulating blood?</a:t>
            </a:r>
          </a:p>
        </p:txBody>
      </p:sp>
    </p:spTree>
    <p:extLst>
      <p:ext uri="{BB962C8B-B14F-4D97-AF65-F5344CB8AC3E}">
        <p14:creationId xmlns:p14="http://schemas.microsoft.com/office/powerpoint/2010/main" val="418793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4 major vessels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1147"/>
            <a:ext cx="9329530" cy="6178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300" dirty="0"/>
              <a:t>Memorize the 4 main vessels or chambers of the heart: </a:t>
            </a:r>
          </a:p>
          <a:p>
            <a:pPr lvl="1">
              <a:lnSpc>
                <a:spcPct val="150000"/>
              </a:lnSpc>
            </a:pPr>
            <a:r>
              <a:rPr lang="en-US" sz="3300" dirty="0"/>
              <a:t>2 atria (this is where blood is collected): right atrium and left atrium</a:t>
            </a:r>
          </a:p>
          <a:p>
            <a:pPr lvl="1">
              <a:lnSpc>
                <a:spcPct val="150000"/>
              </a:lnSpc>
            </a:pPr>
            <a:r>
              <a:rPr lang="en-US" sz="3300" dirty="0"/>
              <a:t>2 ventricles (this is where blood is pumped out): right ventricle and left ventricle</a:t>
            </a:r>
          </a:p>
          <a:p>
            <a:pPr lvl="1">
              <a:lnSpc>
                <a:spcPct val="15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202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7AE4-6D18-4698-921F-0CC6FF21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Anatomy of the heart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4D160-FC66-4C98-B6ED-5ECE6E1E4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0660"/>
            <a:ext cx="5089970" cy="587733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3000" dirty="0"/>
              <a:t>Right atrium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Right ventricle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Left atrium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Left ventricle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Tricuspid valve</a:t>
            </a:r>
          </a:p>
          <a:p>
            <a:pPr lvl="1">
              <a:lnSpc>
                <a:spcPct val="150000"/>
              </a:lnSpc>
            </a:pPr>
            <a:r>
              <a:rPr lang="en-US" sz="3000" dirty="0"/>
              <a:t>Pulmonary valve</a:t>
            </a:r>
          </a:p>
          <a:p>
            <a:pPr lvl="1"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281DF-46F8-4CA1-947A-47263F70E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980661"/>
            <a:ext cx="4184034" cy="5877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Aorta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Superior Vena Cava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Mitral Valve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Aortic Valve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Inferior Vena Cava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Pulmonary artery and Pulmonary vein</a:t>
            </a:r>
          </a:p>
        </p:txBody>
      </p:sp>
    </p:spTree>
    <p:extLst>
      <p:ext uri="{BB962C8B-B14F-4D97-AF65-F5344CB8AC3E}">
        <p14:creationId xmlns:p14="http://schemas.microsoft.com/office/powerpoint/2010/main" val="2755028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FFFFFF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FF0000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102818C2144489E09ECC2369AFA50" ma:contentTypeVersion="8" ma:contentTypeDescription="Create a new document." ma:contentTypeScope="" ma:versionID="11375dbe360ed94b54f573c118fa402c">
  <xsd:schema xmlns:xsd="http://www.w3.org/2001/XMLSchema" xmlns:xs="http://www.w3.org/2001/XMLSchema" xmlns:p="http://schemas.microsoft.com/office/2006/metadata/properties" xmlns:ns3="ba1fd6fd-034e-4604-8e95-cb5a529b65c2" xmlns:ns4="636e7503-8436-415c-b5b4-5e89a03acea4" targetNamespace="http://schemas.microsoft.com/office/2006/metadata/properties" ma:root="true" ma:fieldsID="f9d8f99c7446061fc1165ef691fd0a46" ns3:_="" ns4:_="">
    <xsd:import namespace="ba1fd6fd-034e-4604-8e95-cb5a529b65c2"/>
    <xsd:import namespace="636e7503-8436-415c-b5b4-5e89a03ace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fd6fd-034e-4604-8e95-cb5a529b6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e7503-8436-415c-b5b4-5e89a03ac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DE075B-00EE-4FC4-8697-74E22E486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fd6fd-034e-4604-8e95-cb5a529b65c2"/>
    <ds:schemaRef ds:uri="636e7503-8436-415c-b5b4-5e89a03ac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9934DE-2BDD-480C-A0BA-11DA011761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63265-3905-40C5-9A41-640A816AC78F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636e7503-8436-415c-b5b4-5e89a03acea4"/>
    <ds:schemaRef ds:uri="http://schemas.microsoft.com/office/2006/documentManagement/types"/>
    <ds:schemaRef ds:uri="http://purl.org/dc/terms/"/>
    <ds:schemaRef ds:uri="ba1fd6fd-034e-4604-8e95-cb5a529b65c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17278</TotalTime>
  <Words>1599</Words>
  <Application>Microsoft Office PowerPoint</Application>
  <PresentationFormat>Widescreen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The Cardiovascular  (or CV) System</vt:lpstr>
      <vt:lpstr>LEARNING Objectives TEKS: §130.233.(c)(1)(A, &amp; B) and §130.233.(c)(2)(A, B, C, F, &amp; G) &amp; (3)(B) and §130.231.(c)(1)(A, &amp; B) and §130.231.(c)(2)(A, B, C, F, &amp; G) &amp; (3)(B)</vt:lpstr>
      <vt:lpstr>Objetivos de aprendizaje TEKS: §130.233.(c)(1)(A, &amp; B) and §130.233.(c)(2)(A, B, C, F, &amp; G) &amp; (3)(B) and §130.231.(c)(1)(A, &amp; B) and §130.231.(c)(2)(A, B, C, F, &amp; G) &amp; (3)(B)</vt:lpstr>
      <vt:lpstr>Outline – cardiovascular system</vt:lpstr>
      <vt:lpstr>Esquema - sistema cardiovascular </vt:lpstr>
      <vt:lpstr>Define Cardiovascular</vt:lpstr>
      <vt:lpstr>Physiology of the Cardiovascular System</vt:lpstr>
      <vt:lpstr>4 major vessels of the heart</vt:lpstr>
      <vt:lpstr>Anatomy of the heart</vt:lpstr>
      <vt:lpstr>Anatomy of the Heart</vt:lpstr>
      <vt:lpstr>The 4 Heart Valves (memorize these also)</vt:lpstr>
      <vt:lpstr>Anatomy of the 4 Heart Valves image from: https://www.texasheart.org/heart-health/heart-information-center/topics/the-heart-valves/</vt:lpstr>
      <vt:lpstr>Huh? Diastole and systole?</vt:lpstr>
      <vt:lpstr>Physiology: Arteries, Veins, and Capillaries</vt:lpstr>
      <vt:lpstr>Physiology of the CV System: The function of BLOOD</vt:lpstr>
      <vt:lpstr>BLOOD Physiology</vt:lpstr>
      <vt:lpstr>Blue blood vs. red blood</vt:lpstr>
      <vt:lpstr>Blue blood vs. red blood</vt:lpstr>
      <vt:lpstr>Blood circulation – memorize this pattern</vt:lpstr>
      <vt:lpstr>Blood circulation – memorize this pattern</vt:lpstr>
      <vt:lpstr>Blood flow of oxygenated (red) blood and deoxygenated (blue) blood</vt:lpstr>
      <vt:lpstr>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parkinson’s Disease</dc:title>
  <dc:creator>Haro, Anna H</dc:creator>
  <cp:lastModifiedBy>Haro, Anna H</cp:lastModifiedBy>
  <cp:revision>19</cp:revision>
  <dcterms:created xsi:type="dcterms:W3CDTF">2020-04-21T05:35:08Z</dcterms:created>
  <dcterms:modified xsi:type="dcterms:W3CDTF">2022-03-21T05:13:58Z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0x010100C31102818C2144489E09ECC2369AFA50</vt:lpwstr>
  </property>
</Properties>
</file>